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itchFamily="2" charset="77"/>
      <p:regular r:id="rId12"/>
      <p:bold r:id="rId13"/>
      <p:italic r:id="rId14"/>
      <p:boldItalic r:id="rId15"/>
    </p:embeddedFont>
    <p:embeddedFont>
      <p:font typeface="DM Sans Bold" pitchFamily="2" charset="77"/>
      <p:regular r:id="rId16"/>
      <p:bold r:id="rId17"/>
    </p:embeddedFont>
    <p:embeddedFont>
      <p:font typeface="Georgia Pro Light" panose="020F030202020403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 autoAdjust="0"/>
    <p:restoredTop sz="94634" autoAdjust="0"/>
  </p:normalViewPr>
  <p:slideViewPr>
    <p:cSldViewPr>
      <p:cViewPr varScale="1">
        <p:scale>
          <a:sx n="66" d="100"/>
          <a:sy n="66" d="100"/>
        </p:scale>
        <p:origin x="87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991600" cy="10287000"/>
            <a:chOff x="0" y="0"/>
            <a:chExt cx="1035548" cy="1184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5548" cy="1184737"/>
            </a:xfrm>
            <a:custGeom>
              <a:avLst/>
              <a:gdLst/>
              <a:ahLst/>
              <a:cxnLst/>
              <a:rect l="l" t="t" r="r" b="b"/>
              <a:pathLst>
                <a:path w="1035548" h="1184737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t="-378" b="-378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44200" y="666750"/>
            <a:ext cx="6877050" cy="585084"/>
            <a:chOff x="0" y="0"/>
            <a:chExt cx="9169400" cy="780112"/>
          </a:xfrm>
        </p:grpSpPr>
        <p:sp>
          <p:nvSpPr>
            <p:cNvPr id="5" name="Freeform 5"/>
            <p:cNvSpPr/>
            <p:nvPr/>
          </p:nvSpPr>
          <p:spPr>
            <a:xfrm rot="-5400000" flipH="1">
              <a:off x="36553" y="74861"/>
              <a:ext cx="555143" cy="628248"/>
            </a:xfrm>
            <a:custGeom>
              <a:avLst/>
              <a:gdLst/>
              <a:ahLst/>
              <a:cxnLst/>
              <a:rect l="l" t="t" r="r" b="b"/>
              <a:pathLst>
                <a:path w="555143" h="628248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5304" y="95250"/>
              <a:ext cx="8374096" cy="684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5"/>
                </a:lnSpc>
              </a:pPr>
              <a:r>
                <a:rPr lang="en-US" sz="3864" spc="-77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Group 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34675" y="1562100"/>
            <a:ext cx="6886575" cy="5023553"/>
            <a:chOff x="0" y="0"/>
            <a:chExt cx="9182100" cy="6698070"/>
          </a:xfrm>
        </p:grpSpPr>
        <p:sp>
          <p:nvSpPr>
            <p:cNvPr id="8" name="TextBox 8"/>
            <p:cNvSpPr txBox="1"/>
            <p:nvPr/>
          </p:nvSpPr>
          <p:spPr>
            <a:xfrm>
              <a:off x="0" y="200025"/>
              <a:ext cx="9182100" cy="5451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99"/>
                </a:lnSpc>
              </a:pPr>
              <a:r>
                <a:rPr lang="en-US" sz="10499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Real-Time Weather Dashboard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02415"/>
              <a:ext cx="917267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</a:pPr>
              <a:r>
                <a:rPr lang="en-US" sz="3599">
                  <a:solidFill>
                    <a:srgbClr val="0B3C5D"/>
                  </a:solidFill>
                  <a:latin typeface="DM Sans"/>
                  <a:ea typeface="DM Sans"/>
                  <a:cs typeface="DM Sans"/>
                  <a:sym typeface="DM Sans"/>
                </a:rPr>
                <a:t>Final Project Presentation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45906" y="7978903"/>
            <a:ext cx="6085413" cy="2015955"/>
            <a:chOff x="0" y="0"/>
            <a:chExt cx="8113885" cy="26879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473922"/>
              <a:ext cx="8113885" cy="22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11"/>
                </a:lnSpc>
                <a:spcBef>
                  <a:spcPct val="0"/>
                </a:spcBef>
              </a:pPr>
              <a:r>
                <a:rPr lang="en-US" sz="2436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Group Members : Çınar Acar</a:t>
              </a:r>
            </a:p>
            <a:p>
              <a:pPr marL="0" lvl="0" indent="0" algn="l">
                <a:lnSpc>
                  <a:spcPts val="3411"/>
                </a:lnSpc>
                <a:spcBef>
                  <a:spcPct val="0"/>
                </a:spcBef>
              </a:pPr>
              <a:r>
                <a:rPr lang="en-US" sz="2436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                               Kaleab Tesfaye </a:t>
              </a:r>
            </a:p>
            <a:p>
              <a:pPr marL="0" lvl="0" indent="0" algn="l">
                <a:lnSpc>
                  <a:spcPts val="3411"/>
                </a:lnSpc>
                <a:spcBef>
                  <a:spcPct val="0"/>
                </a:spcBef>
              </a:pPr>
              <a:r>
                <a:rPr lang="en-US" sz="2436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                               Mohammed Elshami                                     </a:t>
              </a:r>
            </a:p>
            <a:p>
              <a:pPr marL="0" lvl="0" indent="0" algn="l">
                <a:lnSpc>
                  <a:spcPts val="3263"/>
                </a:lnSpc>
                <a:spcBef>
                  <a:spcPct val="0"/>
                </a:spcBef>
              </a:pPr>
              <a:endParaRPr lang="en-US" sz="2436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867276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0B3C5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6800" y="1409700"/>
            <a:ext cx="11087100" cy="4052004"/>
            <a:chOff x="203200" y="144924"/>
            <a:chExt cx="14782800" cy="6042140"/>
          </a:xfrm>
        </p:grpSpPr>
        <p:sp>
          <p:nvSpPr>
            <p:cNvPr id="5" name="TextBox 5"/>
            <p:cNvSpPr txBox="1"/>
            <p:nvPr/>
          </p:nvSpPr>
          <p:spPr>
            <a:xfrm>
              <a:off x="3886200" y="144924"/>
              <a:ext cx="11099800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dirty="0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Q&amp;A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5712575"/>
              <a:ext cx="11099800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 lang="en-US" sz="2100" dirty="0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AF6106-D742-098C-1A53-5FE9BF55347A}"/>
              </a:ext>
            </a:extLst>
          </p:cNvPr>
          <p:cNvSpPr txBox="1"/>
          <p:nvPr/>
        </p:nvSpPr>
        <p:spPr>
          <a:xfrm>
            <a:off x="1079810" y="4644302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DM Sans" pitchFamily="2" charset="77"/>
              </a:rPr>
              <a:t>Thank you for listening. Please feel free to ask any questions.</a:t>
            </a:r>
            <a:endParaRPr lang="en-TR" sz="4000" dirty="0"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19726"/>
            <a:ext cx="9664363" cy="9847547"/>
            <a:chOff x="0" y="0"/>
            <a:chExt cx="1746526" cy="17796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526" cy="1779630"/>
            </a:xfrm>
            <a:custGeom>
              <a:avLst/>
              <a:gdLst/>
              <a:ahLst/>
              <a:cxnLst/>
              <a:rect l="l" t="t" r="r" b="b"/>
              <a:pathLst>
                <a:path w="1746526" h="1779630">
                  <a:moveTo>
                    <a:pt x="0" y="0"/>
                  </a:moveTo>
                  <a:lnTo>
                    <a:pt x="1746526" y="0"/>
                  </a:lnTo>
                  <a:lnTo>
                    <a:pt x="1746526" y="1779630"/>
                  </a:lnTo>
                  <a:lnTo>
                    <a:pt x="0" y="1779630"/>
                  </a:lnTo>
                  <a:close/>
                </a:path>
              </a:pathLst>
            </a:custGeom>
            <a:blipFill>
              <a:blip r:embed="rId2"/>
              <a:stretch>
                <a:fillRect l="-947" r="-947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4694" y="66675"/>
            <a:ext cx="8324850" cy="114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>
                <a:solidFill>
                  <a:srgbClr val="0B3C5D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Project Goal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817" y="2290055"/>
            <a:ext cx="8669770" cy="172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1"/>
              </a:lnSpc>
            </a:pPr>
            <a:r>
              <a:rPr lang="en-US" sz="247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sz="2472" b="1">
                <a:solidFill>
                  <a:srgbClr val="323232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Weather Dashboard</a:t>
            </a:r>
            <a:r>
              <a:rPr lang="en-US" sz="247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aims to efficiently fetch, store, and visualize weather data, making it accessible through a user-friendly web interface for better decision-making.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70" y="4771106"/>
            <a:ext cx="8816698" cy="379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386" lvl="1" indent="-257693" algn="just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Build an end-to-end prototype that shows live weather data.</a:t>
            </a:r>
          </a:p>
          <a:p>
            <a:pPr marL="0" lvl="0" indent="0" algn="just">
              <a:lnSpc>
                <a:spcPts val="3342"/>
              </a:lnSpc>
            </a:pPr>
            <a:endParaRPr lang="en-US" sz="2387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386" lvl="1" indent="-257693" algn="just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Demonstrate pipeline: </a:t>
            </a: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             </a:t>
            </a:r>
          </a:p>
          <a:p>
            <a:pPr algn="just">
              <a:lnSpc>
                <a:spcPts val="3622"/>
              </a:lnSpc>
            </a:pPr>
            <a:r>
              <a:rPr lang="en-US" sz="2587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            fetch → parse → store → query → visualize.</a:t>
            </a:r>
          </a:p>
          <a:p>
            <a:pPr marL="0" lvl="0" indent="0" algn="just">
              <a:lnSpc>
                <a:spcPts val="3342"/>
              </a:lnSpc>
            </a:pPr>
            <a:endParaRPr lang="en-US" sz="2587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386" lvl="1" indent="-257693" algn="just">
              <a:lnSpc>
                <a:spcPts val="3342"/>
              </a:lnSpc>
              <a:buFont typeface="Arial"/>
              <a:buChar char="•"/>
            </a:pPr>
            <a:r>
              <a:rPr lang="en-US" sz="2387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Provide a simple web UI to trigger live fetch and view charts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0F4FF">
                <a:alpha val="100000"/>
              </a:srgbClr>
            </a:gs>
            <a:gs pos="100000">
              <a:srgbClr val="F7F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3968" y="3596846"/>
            <a:ext cx="7375598" cy="3093308"/>
            <a:chOff x="0" y="0"/>
            <a:chExt cx="9834130" cy="412441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34130" cy="4124411"/>
              <a:chOff x="0" y="0"/>
              <a:chExt cx="948625" cy="39785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48625" cy="397851"/>
              </a:xfrm>
              <a:custGeom>
                <a:avLst/>
                <a:gdLst/>
                <a:ahLst/>
                <a:cxnLst/>
                <a:rect l="l" t="t" r="r" b="b"/>
                <a:pathLst>
                  <a:path w="948625" h="397851">
                    <a:moveTo>
                      <a:pt x="47966" y="0"/>
                    </a:moveTo>
                    <a:lnTo>
                      <a:pt x="900659" y="0"/>
                    </a:lnTo>
                    <a:cubicBezTo>
                      <a:pt x="913380" y="0"/>
                      <a:pt x="925580" y="5054"/>
                      <a:pt x="934576" y="14049"/>
                    </a:cubicBezTo>
                    <a:cubicBezTo>
                      <a:pt x="943571" y="23044"/>
                      <a:pt x="948625" y="35245"/>
                      <a:pt x="948625" y="47966"/>
                    </a:cubicBezTo>
                    <a:lnTo>
                      <a:pt x="948625" y="349885"/>
                    </a:lnTo>
                    <a:cubicBezTo>
                      <a:pt x="948625" y="376376"/>
                      <a:pt x="927150" y="397851"/>
                      <a:pt x="900659" y="397851"/>
                    </a:cubicBezTo>
                    <a:lnTo>
                      <a:pt x="47966" y="397851"/>
                    </a:lnTo>
                    <a:cubicBezTo>
                      <a:pt x="21475" y="397851"/>
                      <a:pt x="0" y="376376"/>
                      <a:pt x="0" y="349885"/>
                    </a:cubicBezTo>
                    <a:lnTo>
                      <a:pt x="0" y="47966"/>
                    </a:lnTo>
                    <a:cubicBezTo>
                      <a:pt x="0" y="21475"/>
                      <a:pt x="21475" y="0"/>
                      <a:pt x="47966" y="0"/>
                    </a:cubicBezTo>
                    <a:close/>
                  </a:path>
                </a:pathLst>
              </a:custGeom>
              <a:solidFill>
                <a:srgbClr val="FEFEFE">
                  <a:alpha val="45882"/>
                </a:srgbClr>
              </a:solidFill>
            </p:spPr>
            <p:txBody>
              <a:bodyPr/>
              <a:lstStyle/>
              <a:p>
                <a:endParaRPr lang="en-T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04775"/>
                <a:ext cx="948625" cy="502626"/>
              </a:xfrm>
              <a:prstGeom prst="rect">
                <a:avLst/>
              </a:prstGeom>
            </p:spPr>
            <p:txBody>
              <a:bodyPr lIns="57524" tIns="57524" rIns="57524" bIns="57524" rtlCol="0" anchor="ctr"/>
              <a:lstStyle/>
              <a:p>
                <a:pPr algn="ctr">
                  <a:lnSpc>
                    <a:spcPts val="3401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9834130" cy="4124411"/>
              <a:chOff x="0" y="0"/>
              <a:chExt cx="948625" cy="3978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8625" cy="397851"/>
              </a:xfrm>
              <a:custGeom>
                <a:avLst/>
                <a:gdLst/>
                <a:ahLst/>
                <a:cxnLst/>
                <a:rect l="l" t="t" r="r" b="b"/>
                <a:pathLst>
                  <a:path w="948625" h="397851">
                    <a:moveTo>
                      <a:pt x="47966" y="0"/>
                    </a:moveTo>
                    <a:lnTo>
                      <a:pt x="900659" y="0"/>
                    </a:lnTo>
                    <a:cubicBezTo>
                      <a:pt x="913380" y="0"/>
                      <a:pt x="925580" y="5054"/>
                      <a:pt x="934576" y="14049"/>
                    </a:cubicBezTo>
                    <a:cubicBezTo>
                      <a:pt x="943571" y="23044"/>
                      <a:pt x="948625" y="35245"/>
                      <a:pt x="948625" y="47966"/>
                    </a:cubicBezTo>
                    <a:lnTo>
                      <a:pt x="948625" y="349885"/>
                    </a:lnTo>
                    <a:cubicBezTo>
                      <a:pt x="948625" y="376376"/>
                      <a:pt x="927150" y="397851"/>
                      <a:pt x="900659" y="397851"/>
                    </a:cubicBezTo>
                    <a:lnTo>
                      <a:pt x="47966" y="397851"/>
                    </a:lnTo>
                    <a:cubicBezTo>
                      <a:pt x="21475" y="397851"/>
                      <a:pt x="0" y="376376"/>
                      <a:pt x="0" y="349885"/>
                    </a:cubicBezTo>
                    <a:lnTo>
                      <a:pt x="0" y="47966"/>
                    </a:lnTo>
                    <a:cubicBezTo>
                      <a:pt x="0" y="21475"/>
                      <a:pt x="21475" y="0"/>
                      <a:pt x="4796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EFEF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T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04775"/>
                <a:ext cx="948625" cy="502626"/>
              </a:xfrm>
              <a:prstGeom prst="rect">
                <a:avLst/>
              </a:prstGeom>
            </p:spPr>
            <p:txBody>
              <a:bodyPr lIns="57524" tIns="57524" rIns="57524" bIns="57524" rtlCol="0" anchor="ctr"/>
              <a:lstStyle/>
              <a:p>
                <a:pPr algn="ctr">
                  <a:lnSpc>
                    <a:spcPts val="3401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73134" y="908992"/>
            <a:ext cx="8550866" cy="8469015"/>
            <a:chOff x="0" y="0"/>
            <a:chExt cx="11401155" cy="1129202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319220"/>
              <a:ext cx="11401155" cy="10972800"/>
              <a:chOff x="0" y="0"/>
              <a:chExt cx="1099784" cy="10584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99784" cy="1058463"/>
              </a:xfrm>
              <a:custGeom>
                <a:avLst/>
                <a:gdLst/>
                <a:ahLst/>
                <a:cxnLst/>
                <a:rect l="l" t="t" r="r" b="b"/>
                <a:pathLst>
                  <a:path w="1099784" h="1058463">
                    <a:moveTo>
                      <a:pt x="41373" y="0"/>
                    </a:moveTo>
                    <a:lnTo>
                      <a:pt x="1058410" y="0"/>
                    </a:lnTo>
                    <a:cubicBezTo>
                      <a:pt x="1081260" y="0"/>
                      <a:pt x="1099784" y="18523"/>
                      <a:pt x="1099784" y="41373"/>
                    </a:cubicBezTo>
                    <a:lnTo>
                      <a:pt x="1099784" y="1017090"/>
                    </a:lnTo>
                    <a:cubicBezTo>
                      <a:pt x="1099784" y="1039940"/>
                      <a:pt x="1081260" y="1058463"/>
                      <a:pt x="1058410" y="1058463"/>
                    </a:cubicBezTo>
                    <a:lnTo>
                      <a:pt x="41373" y="1058463"/>
                    </a:lnTo>
                    <a:cubicBezTo>
                      <a:pt x="18523" y="1058463"/>
                      <a:pt x="0" y="1039940"/>
                      <a:pt x="0" y="1017090"/>
                    </a:cubicBezTo>
                    <a:lnTo>
                      <a:pt x="0" y="41373"/>
                    </a:lnTo>
                    <a:cubicBezTo>
                      <a:pt x="0" y="18523"/>
                      <a:pt x="18523" y="0"/>
                      <a:pt x="41373" y="0"/>
                    </a:cubicBezTo>
                    <a:close/>
                  </a:path>
                </a:pathLst>
              </a:custGeom>
              <a:solidFill>
                <a:srgbClr val="FEFEFE">
                  <a:alpha val="45882"/>
                </a:srgbClr>
              </a:solidFill>
            </p:spPr>
            <p:txBody>
              <a:bodyPr/>
              <a:lstStyle/>
              <a:p>
                <a:endParaRPr lang="en-T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04775"/>
                <a:ext cx="1099784" cy="1163239"/>
              </a:xfrm>
              <a:prstGeom prst="rect">
                <a:avLst/>
              </a:prstGeom>
            </p:spPr>
            <p:txBody>
              <a:bodyPr lIns="57524" tIns="57524" rIns="57524" bIns="57524" rtlCol="0" anchor="ctr"/>
              <a:lstStyle/>
              <a:p>
                <a:pPr algn="ctr">
                  <a:lnSpc>
                    <a:spcPts val="34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1401155" cy="10972800"/>
              <a:chOff x="0" y="0"/>
              <a:chExt cx="1099784" cy="10584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9784" cy="1058463"/>
              </a:xfrm>
              <a:custGeom>
                <a:avLst/>
                <a:gdLst/>
                <a:ahLst/>
                <a:cxnLst/>
                <a:rect l="l" t="t" r="r" b="b"/>
                <a:pathLst>
                  <a:path w="1099784" h="1058463">
                    <a:moveTo>
                      <a:pt x="41373" y="0"/>
                    </a:moveTo>
                    <a:lnTo>
                      <a:pt x="1058410" y="0"/>
                    </a:lnTo>
                    <a:cubicBezTo>
                      <a:pt x="1081260" y="0"/>
                      <a:pt x="1099784" y="18523"/>
                      <a:pt x="1099784" y="41373"/>
                    </a:cubicBezTo>
                    <a:lnTo>
                      <a:pt x="1099784" y="1017090"/>
                    </a:lnTo>
                    <a:cubicBezTo>
                      <a:pt x="1099784" y="1039940"/>
                      <a:pt x="1081260" y="1058463"/>
                      <a:pt x="1058410" y="1058463"/>
                    </a:cubicBezTo>
                    <a:lnTo>
                      <a:pt x="41373" y="1058463"/>
                    </a:lnTo>
                    <a:cubicBezTo>
                      <a:pt x="18523" y="1058463"/>
                      <a:pt x="0" y="1039940"/>
                      <a:pt x="0" y="1017090"/>
                    </a:cubicBezTo>
                    <a:lnTo>
                      <a:pt x="0" y="41373"/>
                    </a:lnTo>
                    <a:cubicBezTo>
                      <a:pt x="0" y="18523"/>
                      <a:pt x="18523" y="0"/>
                      <a:pt x="41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EFEF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T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1099784" cy="1163239"/>
              </a:xfrm>
              <a:prstGeom prst="rect">
                <a:avLst/>
              </a:prstGeom>
            </p:spPr>
            <p:txBody>
              <a:bodyPr lIns="57524" tIns="57524" rIns="57524" bIns="57524" rtlCol="0" anchor="ctr"/>
              <a:lstStyle/>
              <a:p>
                <a:pPr algn="ctr">
                  <a:lnSpc>
                    <a:spcPts val="3401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553134" y="4389356"/>
            <a:ext cx="7590866" cy="4868944"/>
            <a:chOff x="0" y="0"/>
            <a:chExt cx="1162256" cy="745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2256" cy="745496"/>
            </a:xfrm>
            <a:custGeom>
              <a:avLst/>
              <a:gdLst/>
              <a:ahLst/>
              <a:cxnLst/>
              <a:rect l="l" t="t" r="r" b="b"/>
              <a:pathLst>
                <a:path w="1162256" h="745496">
                  <a:moveTo>
                    <a:pt x="67313" y="0"/>
                  </a:moveTo>
                  <a:lnTo>
                    <a:pt x="1094943" y="0"/>
                  </a:lnTo>
                  <a:cubicBezTo>
                    <a:pt x="1132119" y="0"/>
                    <a:pt x="1162256" y="30137"/>
                    <a:pt x="1162256" y="67313"/>
                  </a:cubicBezTo>
                  <a:lnTo>
                    <a:pt x="1162256" y="678182"/>
                  </a:lnTo>
                  <a:cubicBezTo>
                    <a:pt x="1162256" y="715359"/>
                    <a:pt x="1132119" y="745496"/>
                    <a:pt x="1094943" y="745496"/>
                  </a:cubicBezTo>
                  <a:lnTo>
                    <a:pt x="67313" y="745496"/>
                  </a:lnTo>
                  <a:cubicBezTo>
                    <a:pt x="30137" y="745496"/>
                    <a:pt x="0" y="715359"/>
                    <a:pt x="0" y="678182"/>
                  </a:cubicBezTo>
                  <a:lnTo>
                    <a:pt x="0" y="67313"/>
                  </a:lnTo>
                  <a:cubicBezTo>
                    <a:pt x="0" y="30137"/>
                    <a:pt x="30137" y="0"/>
                    <a:pt x="67313" y="0"/>
                  </a:cubicBezTo>
                  <a:close/>
                </a:path>
              </a:pathLst>
            </a:custGeom>
            <a:blipFill>
              <a:blip r:embed="rId2"/>
              <a:stretch>
                <a:fillRect l="-8489" t="-2190" r="-9613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30011" y="1038237"/>
            <a:ext cx="7871547" cy="3972629"/>
            <a:chOff x="0" y="0"/>
            <a:chExt cx="1142673" cy="5766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2673" cy="576687"/>
            </a:xfrm>
            <a:custGeom>
              <a:avLst/>
              <a:gdLst/>
              <a:ahLst/>
              <a:cxnLst/>
              <a:rect l="l" t="t" r="r" b="b"/>
              <a:pathLst>
                <a:path w="1142673" h="576687">
                  <a:moveTo>
                    <a:pt x="22621" y="0"/>
                  </a:moveTo>
                  <a:lnTo>
                    <a:pt x="1120052" y="0"/>
                  </a:lnTo>
                  <a:cubicBezTo>
                    <a:pt x="1132545" y="0"/>
                    <a:pt x="1142673" y="10128"/>
                    <a:pt x="1142673" y="22621"/>
                  </a:cubicBezTo>
                  <a:lnTo>
                    <a:pt x="1142673" y="554065"/>
                  </a:lnTo>
                  <a:cubicBezTo>
                    <a:pt x="1142673" y="560065"/>
                    <a:pt x="1140290" y="565819"/>
                    <a:pt x="1136048" y="570061"/>
                  </a:cubicBezTo>
                  <a:cubicBezTo>
                    <a:pt x="1131805" y="574303"/>
                    <a:pt x="1126051" y="576687"/>
                    <a:pt x="1120052" y="576687"/>
                  </a:cubicBezTo>
                  <a:lnTo>
                    <a:pt x="22621" y="576687"/>
                  </a:lnTo>
                  <a:cubicBezTo>
                    <a:pt x="10128" y="576687"/>
                    <a:pt x="0" y="566559"/>
                    <a:pt x="0" y="554065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blipFill>
              <a:blip r:embed="rId3"/>
              <a:stretch>
                <a:fillRect t="-16006" b="-16006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911209" y="5638975"/>
            <a:ext cx="7871547" cy="30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93" lvl="1" indent="-235596" algn="just">
              <a:lnSpc>
                <a:spcPts val="3055"/>
              </a:lnSpc>
              <a:buFont typeface="Arial"/>
              <a:buChar char="•"/>
            </a:pPr>
            <a:r>
              <a:rPr lang="en-US" sz="2182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A REST API acts like a bridge between our Python program and live data on the internet.</a:t>
            </a:r>
          </a:p>
          <a:p>
            <a:pPr algn="just">
              <a:lnSpc>
                <a:spcPts val="3055"/>
              </a:lnSpc>
            </a:pPr>
            <a:endParaRPr lang="en-US" sz="2182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1193" lvl="1" indent="-235596" algn="just">
              <a:lnSpc>
                <a:spcPts val="3055"/>
              </a:lnSpc>
              <a:buFont typeface="Arial"/>
              <a:buChar char="•"/>
            </a:pPr>
            <a:r>
              <a:rPr lang="en-US" sz="2182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This connection makes it possible to fetch, parse, and display real-time weather information directly in our dashboard.</a:t>
            </a:r>
          </a:p>
          <a:p>
            <a:pPr algn="just">
              <a:lnSpc>
                <a:spcPts val="3055"/>
              </a:lnSpc>
            </a:pPr>
            <a:endParaRPr lang="en-US" sz="2182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055"/>
              </a:lnSpc>
            </a:pPr>
            <a:endParaRPr lang="en-US" sz="2182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3134" y="1291239"/>
            <a:ext cx="1952000" cy="8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6"/>
              </a:lnSpc>
              <a:spcBef>
                <a:spcPct val="0"/>
              </a:spcBef>
            </a:pPr>
            <a:r>
              <a:rPr lang="en-US" sz="3206" u="none" strike="noStrike">
                <a:solidFill>
                  <a:srgbClr val="0B3C5D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What is an API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0392" y="2259110"/>
            <a:ext cx="3805645" cy="170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69" lvl="1" indent="-178135" algn="l">
              <a:lnSpc>
                <a:spcPts val="2310"/>
              </a:lnSpc>
              <a:buFont typeface="Arial"/>
              <a:buChar char="•"/>
            </a:pPr>
            <a:r>
              <a:rPr lang="en-US" sz="1650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It allows different software systems to communicate by sending and receiving data.</a:t>
            </a:r>
          </a:p>
          <a:p>
            <a:pPr marL="356269" lvl="1" indent="-178135" algn="l">
              <a:lnSpc>
                <a:spcPts val="2310"/>
              </a:lnSpc>
              <a:buFont typeface="Arial"/>
              <a:buChar char="•"/>
            </a:pPr>
            <a:r>
              <a:rPr lang="en-US" sz="1650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An API endpoint is just a URL that gives you data when you request it.</a:t>
            </a:r>
          </a:p>
          <a:p>
            <a:pPr algn="l">
              <a:lnSpc>
                <a:spcPts val="2310"/>
              </a:lnSpc>
            </a:pPr>
            <a:endParaRPr lang="en-US" sz="1650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46036" y="2221731"/>
            <a:ext cx="4275433" cy="173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6"/>
              </a:lnSpc>
            </a:pPr>
            <a:endParaRPr/>
          </a:p>
          <a:p>
            <a:pPr marL="376172" lvl="1" indent="-188086" algn="l">
              <a:lnSpc>
                <a:spcPts val="1916"/>
              </a:lnSpc>
              <a:buFont typeface="Arial"/>
              <a:buChar char="•"/>
            </a:pPr>
            <a:r>
              <a:rPr lang="en-US" sz="1742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Free, no API key required</a:t>
            </a:r>
          </a:p>
          <a:p>
            <a:pPr marL="376172" lvl="1" indent="-188086" algn="l">
              <a:lnSpc>
                <a:spcPts val="1916"/>
              </a:lnSpc>
              <a:buFont typeface="Arial"/>
              <a:buChar char="•"/>
            </a:pPr>
            <a:r>
              <a:rPr lang="en-US" sz="1742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Designed for weather forecasting and geolocation</a:t>
            </a:r>
          </a:p>
          <a:p>
            <a:pPr marL="376172" lvl="1" indent="-188086" algn="l">
              <a:lnSpc>
                <a:spcPts val="1916"/>
              </a:lnSpc>
              <a:buFont typeface="Arial"/>
              <a:buChar char="•"/>
            </a:pPr>
            <a:r>
              <a:rPr lang="en-US" sz="1742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Fast and lightweight — ideal for student projects</a:t>
            </a:r>
          </a:p>
          <a:p>
            <a:pPr marL="0" lvl="0" indent="0" algn="l">
              <a:lnSpc>
                <a:spcPts val="277"/>
              </a:lnSpc>
              <a:spcBef>
                <a:spcPct val="0"/>
              </a:spcBef>
            </a:pPr>
            <a:endParaRPr lang="en-US" sz="1742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1916"/>
              </a:lnSpc>
              <a:spcBef>
                <a:spcPct val="0"/>
              </a:spcBef>
            </a:pPr>
            <a:endParaRPr lang="en-US" sz="1742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10177" y="1381563"/>
            <a:ext cx="2354298" cy="80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861" u="none" strike="noStrike">
                <a:solidFill>
                  <a:srgbClr val="0B3C5D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Our API: Open-Meteo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4448" y="1530141"/>
            <a:ext cx="9623552" cy="7226718"/>
            <a:chOff x="0" y="0"/>
            <a:chExt cx="212230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2305" cy="1593725"/>
            </a:xfrm>
            <a:custGeom>
              <a:avLst/>
              <a:gdLst/>
              <a:ahLst/>
              <a:cxnLst/>
              <a:rect l="l" t="t" r="r" b="b"/>
              <a:pathLst>
                <a:path w="2122305" h="1593725">
                  <a:moveTo>
                    <a:pt x="23330" y="0"/>
                  </a:moveTo>
                  <a:lnTo>
                    <a:pt x="2098975" y="0"/>
                  </a:lnTo>
                  <a:cubicBezTo>
                    <a:pt x="2105163" y="0"/>
                    <a:pt x="2111097" y="2458"/>
                    <a:pt x="2115472" y="6833"/>
                  </a:cubicBezTo>
                  <a:cubicBezTo>
                    <a:pt x="2119847" y="11208"/>
                    <a:pt x="2122305" y="17142"/>
                    <a:pt x="2122305" y="23330"/>
                  </a:cubicBezTo>
                  <a:lnTo>
                    <a:pt x="2122305" y="1570396"/>
                  </a:lnTo>
                  <a:cubicBezTo>
                    <a:pt x="2122305" y="1576583"/>
                    <a:pt x="2119847" y="1582517"/>
                    <a:pt x="2115472" y="1586892"/>
                  </a:cubicBezTo>
                  <a:cubicBezTo>
                    <a:pt x="2111097" y="1591268"/>
                    <a:pt x="2105163" y="1593725"/>
                    <a:pt x="2098975" y="1593725"/>
                  </a:cubicBezTo>
                  <a:lnTo>
                    <a:pt x="23330" y="1593725"/>
                  </a:lnTo>
                  <a:cubicBezTo>
                    <a:pt x="10445" y="1593725"/>
                    <a:pt x="0" y="1583280"/>
                    <a:pt x="0" y="1570396"/>
                  </a:cubicBezTo>
                  <a:lnTo>
                    <a:pt x="0" y="23330"/>
                  </a:lnTo>
                  <a:cubicBezTo>
                    <a:pt x="0" y="17142"/>
                    <a:pt x="2458" y="11208"/>
                    <a:pt x="6833" y="6833"/>
                  </a:cubicBezTo>
                  <a:cubicBezTo>
                    <a:pt x="11208" y="2458"/>
                    <a:pt x="17142" y="0"/>
                    <a:pt x="23330" y="0"/>
                  </a:cubicBezTo>
                  <a:close/>
                </a:path>
              </a:pathLst>
            </a:custGeom>
            <a:blipFill>
              <a:blip r:embed="rId2"/>
              <a:stretch>
                <a:fillRect l="-6355" r="-6355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50974" y="2391374"/>
            <a:ext cx="8477250" cy="3766367"/>
            <a:chOff x="0" y="0"/>
            <a:chExt cx="11303000" cy="502182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303000" cy="3097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61"/>
                </a:lnSpc>
              </a:pPr>
              <a:r>
                <a:rPr lang="en-US" sz="8146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System Architecture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08790"/>
              <a:ext cx="10787173" cy="1413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7"/>
                </a:lnSpc>
              </a:pPr>
              <a:r>
                <a:rPr lang="en-US" sz="2040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sz="2040" b="1">
                  <a:solidFill>
                    <a:srgbClr val="32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request flow</a:t>
              </a:r>
              <a:r>
                <a:rPr lang="en-US" sz="2040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from the user's browser through the Flask web framework, interacting with various Python modules to deliver a seamless, real-time weather experience.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6342" y="1161492"/>
            <a:ext cx="12641658" cy="7680143"/>
            <a:chOff x="0" y="0"/>
            <a:chExt cx="3646072" cy="2215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6072" cy="2215086"/>
            </a:xfrm>
            <a:custGeom>
              <a:avLst/>
              <a:gdLst/>
              <a:ahLst/>
              <a:cxnLst/>
              <a:rect l="l" t="t" r="r" b="b"/>
              <a:pathLst>
                <a:path w="3646072" h="2215086">
                  <a:moveTo>
                    <a:pt x="33683" y="0"/>
                  </a:moveTo>
                  <a:lnTo>
                    <a:pt x="3612390" y="0"/>
                  </a:lnTo>
                  <a:cubicBezTo>
                    <a:pt x="3630992" y="0"/>
                    <a:pt x="3646072" y="15080"/>
                    <a:pt x="3646072" y="33683"/>
                  </a:cubicBezTo>
                  <a:lnTo>
                    <a:pt x="3646072" y="2181403"/>
                  </a:lnTo>
                  <a:cubicBezTo>
                    <a:pt x="3646072" y="2200005"/>
                    <a:pt x="3630992" y="2215086"/>
                    <a:pt x="3612390" y="2215086"/>
                  </a:cubicBezTo>
                  <a:lnTo>
                    <a:pt x="33683" y="2215086"/>
                  </a:lnTo>
                  <a:cubicBezTo>
                    <a:pt x="15080" y="2215086"/>
                    <a:pt x="0" y="2200005"/>
                    <a:pt x="0" y="2181403"/>
                  </a:cubicBezTo>
                  <a:lnTo>
                    <a:pt x="0" y="33683"/>
                  </a:lnTo>
                  <a:cubicBezTo>
                    <a:pt x="0" y="15080"/>
                    <a:pt x="15080" y="0"/>
                    <a:pt x="33683" y="0"/>
                  </a:cubicBezTo>
                  <a:close/>
                </a:path>
              </a:pathLst>
            </a:custGeom>
            <a:blipFill>
              <a:blip r:embed="rId2"/>
              <a:stretch>
                <a:fillRect t="-23393" b="-58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87346" y="1464336"/>
            <a:ext cx="5226205" cy="4474662"/>
            <a:chOff x="0" y="0"/>
            <a:chExt cx="6968274" cy="5966216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6186115" cy="252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56"/>
                </a:lnSpc>
              </a:pPr>
              <a:r>
                <a:rPr lang="en-US" sz="6687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Main Components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34444"/>
              <a:ext cx="6968274" cy="263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0"/>
                </a:lnSpc>
              </a:pPr>
              <a:r>
                <a:rPr lang="en-US" sz="2264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sz="2264" b="1">
                  <a:solidFill>
                    <a:srgbClr val="32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Python files</a:t>
              </a:r>
              <a:r>
                <a:rPr lang="en-US" sz="2264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that power our Real-Time Weather Dashboard, detailing their specific roles, such as fetching data, managing the database, and visualizing results.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5974" y="0"/>
            <a:ext cx="6922026" cy="10453951"/>
            <a:chOff x="0" y="0"/>
            <a:chExt cx="1204008" cy="18183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008" cy="1818347"/>
            </a:xfrm>
            <a:custGeom>
              <a:avLst/>
              <a:gdLst/>
              <a:ahLst/>
              <a:cxnLst/>
              <a:rect l="l" t="t" r="r" b="b"/>
              <a:pathLst>
                <a:path w="1204008" h="1818347">
                  <a:moveTo>
                    <a:pt x="0" y="0"/>
                  </a:moveTo>
                  <a:lnTo>
                    <a:pt x="1204008" y="0"/>
                  </a:lnTo>
                  <a:lnTo>
                    <a:pt x="1204008" y="1818347"/>
                  </a:lnTo>
                  <a:lnTo>
                    <a:pt x="0" y="1818347"/>
                  </a:lnTo>
                  <a:close/>
                </a:path>
              </a:pathLst>
            </a:custGeom>
            <a:blipFill>
              <a:blip r:embed="rId2"/>
              <a:stretch>
                <a:fillRect l="-310" r="-310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6428" y="2159571"/>
            <a:ext cx="10200815" cy="2983929"/>
            <a:chOff x="0" y="0"/>
            <a:chExt cx="13601086" cy="3978572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891988" cy="1670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28"/>
                </a:lnSpc>
              </a:pPr>
              <a:r>
                <a:rPr lang="en-US" sz="8571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Data Flow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87828"/>
              <a:ext cx="13601086" cy="1790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2"/>
                </a:lnSpc>
              </a:pPr>
              <a:r>
                <a:rPr lang="en-US" sz="2573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illustrates the comprehensive </a:t>
              </a:r>
              <a:r>
                <a:rPr lang="en-US" sz="2573" b="1">
                  <a:solidFill>
                    <a:srgbClr val="32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flow</a:t>
              </a:r>
              <a:r>
                <a:rPr lang="en-US" sz="2573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from user city selection through to data fetching and storage, culminating in chart generation and the final Flask response.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39107" y="477048"/>
            <a:ext cx="8324850" cy="3187011"/>
            <a:chOff x="0" y="0"/>
            <a:chExt cx="11099800" cy="4249348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Code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47803"/>
              <a:ext cx="11099800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Our weather dashboard efficiently handles </a:t>
              </a:r>
              <a:r>
                <a:rPr lang="en-US" sz="2399" b="1">
                  <a:solidFill>
                    <a:srgbClr val="32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API requests</a:t>
              </a:r>
              <a:r>
                <a:rPr lang="en-US" sz="2399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, ensuring structured data storage with timestamps, generating insightful charts, and providing a user-friendly web interface for seamless interaction.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9107" y="3974534"/>
            <a:ext cx="9705802" cy="474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600" lvl="1" indent="-264300" algn="l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Live weather: fetch current temperature, windspeed, humidity for a selected city.</a:t>
            </a:r>
          </a:p>
          <a:p>
            <a:pPr marL="528600" lvl="1" indent="-264300" algn="l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5-day forecast: retrieve and display the 5-day forecast summary.</a:t>
            </a:r>
          </a:p>
          <a:p>
            <a:pPr marL="528600" lvl="1" indent="-264300" algn="l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Historical chart: show temperature time-series as a PNG chart (Matplotlib) or interactive chart.</a:t>
            </a:r>
          </a:p>
          <a:p>
            <a:pPr marL="528600" lvl="1" indent="-264300" algn="l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Dynamic UI: page background (animated GIF) changes based on the current weather type (sun, rain, snow, etc.).</a:t>
            </a:r>
          </a:p>
          <a:p>
            <a:pPr marL="528600" lvl="1" indent="-264300" algn="l">
              <a:lnSpc>
                <a:spcPts val="3427"/>
              </a:lnSpc>
              <a:buFont typeface="Arial"/>
              <a:buChar char="•"/>
            </a:pPr>
            <a:r>
              <a:rPr lang="en-US" sz="2448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Simple web UI: Bootstrap dashboard with city selector, “Get Live Weather” button, and recent rows table.</a:t>
            </a:r>
          </a:p>
          <a:p>
            <a:pPr marL="0" lvl="0" indent="0" algn="l">
              <a:lnSpc>
                <a:spcPts val="3427"/>
              </a:lnSpc>
            </a:pPr>
            <a:endParaRPr lang="en-US" sz="2448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05" b="-205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439107"/>
            <a:ext cx="8324850" cy="2632656"/>
            <a:chOff x="0" y="0"/>
            <a:chExt cx="11099800" cy="3510208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099800" cy="155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>
                  <a:solidFill>
                    <a:srgbClr val="0B3C5D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Flask Endpoints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47803"/>
              <a:ext cx="1109980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main </a:t>
              </a:r>
              <a:r>
                <a:rPr lang="en-US" sz="2100" b="1">
                  <a:solidFill>
                    <a:srgbClr val="32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Flask endpoints</a:t>
              </a:r>
              <a:r>
                <a:rPr lang="en-US" sz="2100">
                  <a:solidFill>
                    <a:srgbClr val="323232"/>
                  </a:solidFill>
                  <a:latin typeface="DM Sans"/>
                  <a:ea typeface="DM Sans"/>
                  <a:cs typeface="DM Sans"/>
                  <a:sym typeface="DM Sans"/>
                </a:rPr>
                <a:t> of our Real-Time Weather Dashboard, detailing how users can access historical weather data, fetch live updates, and view static charts.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6568" y="3582552"/>
            <a:ext cx="8968517" cy="429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392" lvl="1" indent="-298196" algn="l">
              <a:lnSpc>
                <a:spcPts val="3867"/>
              </a:lnSpc>
              <a:buFont typeface="Arial"/>
              <a:buChar char="•"/>
            </a:pPr>
            <a:r>
              <a:rPr lang="en-US" sz="2762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</a:rPr>
              <a:t>( /</a:t>
            </a:r>
            <a:r>
              <a:rPr lang="en-US" sz="27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): renders the dashboard (HTML)</a:t>
            </a:r>
          </a:p>
          <a:p>
            <a:pPr algn="l">
              <a:lnSpc>
                <a:spcPts val="3447"/>
              </a:lnSpc>
            </a:pPr>
            <a:endParaRPr lang="en-US" sz="2762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1624" lvl="1" indent="-265812" algn="l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n-US" sz="2462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</a:rPr>
              <a:t>GET /api/weather/&lt;city&gt; )</a:t>
            </a:r>
            <a:r>
              <a:rPr lang="en-US" sz="24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— returns historical temperature &amp; timestamps in JSON</a:t>
            </a:r>
          </a:p>
          <a:p>
            <a:pPr algn="l">
              <a:lnSpc>
                <a:spcPts val="3447"/>
              </a:lnSpc>
            </a:pPr>
            <a:endParaRPr lang="en-US" sz="2462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1624" lvl="1" indent="-265812" algn="l">
              <a:lnSpc>
                <a:spcPts val="3447"/>
              </a:lnSpc>
              <a:buFont typeface="Arial"/>
              <a:buChar char="•"/>
            </a:pPr>
            <a:r>
              <a:rPr lang="en-US" sz="2462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</a:rPr>
              <a:t>(POST /api/live-weather )</a:t>
            </a:r>
            <a:r>
              <a:rPr lang="en-US" sz="24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— fetches live weather, saves to DB, sends JSON back</a:t>
            </a:r>
          </a:p>
          <a:p>
            <a:pPr algn="l">
              <a:lnSpc>
                <a:spcPts val="3447"/>
              </a:lnSpc>
            </a:pPr>
            <a:endParaRPr lang="en-US" sz="2462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1624" lvl="1" indent="-265812" algn="l">
              <a:lnSpc>
                <a:spcPts val="3447"/>
              </a:lnSpc>
              <a:buFont typeface="Arial"/>
              <a:buChar char="•"/>
            </a:pPr>
            <a:r>
              <a:rPr lang="en-US" sz="24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n-US" sz="2462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DM Sans"/>
                <a:ea typeface="DM Sans"/>
                <a:cs typeface="DM Sans"/>
                <a:sym typeface="DM Sans"/>
              </a:rPr>
              <a:t>/static/*)</a:t>
            </a:r>
            <a:r>
              <a:rPr lang="en-US" sz="2462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 — serves PNG charts + GIF backgrounds for UI</a:t>
            </a:r>
          </a:p>
          <a:p>
            <a:pPr marL="0" lvl="0" indent="0" algn="l">
              <a:lnSpc>
                <a:spcPts val="3167"/>
              </a:lnSpc>
            </a:pPr>
            <a:endParaRPr lang="en-US" sz="2462">
              <a:solidFill>
                <a:srgbClr val="32323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66565" y="2882567"/>
            <a:ext cx="9144000" cy="6147989"/>
            <a:chOff x="0" y="0"/>
            <a:chExt cx="1416645" cy="952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952484"/>
            </a:xfrm>
            <a:custGeom>
              <a:avLst/>
              <a:gdLst/>
              <a:ahLst/>
              <a:cxnLst/>
              <a:rect l="l" t="t" r="r" b="b"/>
              <a:pathLst>
                <a:path w="1416645" h="952484">
                  <a:moveTo>
                    <a:pt x="0" y="0"/>
                  </a:moveTo>
                  <a:lnTo>
                    <a:pt x="1416645" y="0"/>
                  </a:lnTo>
                  <a:lnTo>
                    <a:pt x="1416645" y="952484"/>
                  </a:lnTo>
                  <a:lnTo>
                    <a:pt x="0" y="952484"/>
                  </a:lnTo>
                  <a:close/>
                </a:path>
              </a:pathLst>
            </a:custGeom>
            <a:blipFill>
              <a:blip r:embed="rId2"/>
              <a:stretch>
                <a:fillRect l="-457" r="-457"/>
              </a:stretch>
            </a:blipFill>
          </p:spPr>
          <p:txBody>
            <a:bodyPr/>
            <a:lstStyle/>
            <a:p>
              <a:endParaRPr lang="en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846518" y="3188644"/>
            <a:ext cx="5584093" cy="1065624"/>
            <a:chOff x="0" y="0"/>
            <a:chExt cx="1470708" cy="280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0708" cy="280658"/>
            </a:xfrm>
            <a:custGeom>
              <a:avLst/>
              <a:gdLst/>
              <a:ahLst/>
              <a:cxnLst/>
              <a:rect l="l" t="t" r="r" b="b"/>
              <a:pathLst>
                <a:path w="1470708" h="280658">
                  <a:moveTo>
                    <a:pt x="70708" y="0"/>
                  </a:moveTo>
                  <a:lnTo>
                    <a:pt x="1400000" y="0"/>
                  </a:lnTo>
                  <a:cubicBezTo>
                    <a:pt x="1439051" y="0"/>
                    <a:pt x="1470708" y="31657"/>
                    <a:pt x="1470708" y="70708"/>
                  </a:cubicBezTo>
                  <a:lnTo>
                    <a:pt x="1470708" y="209950"/>
                  </a:lnTo>
                  <a:cubicBezTo>
                    <a:pt x="1470708" y="249001"/>
                    <a:pt x="1439051" y="280658"/>
                    <a:pt x="1400000" y="280658"/>
                  </a:cubicBezTo>
                  <a:lnTo>
                    <a:pt x="70708" y="280658"/>
                  </a:lnTo>
                  <a:cubicBezTo>
                    <a:pt x="31657" y="280658"/>
                    <a:pt x="0" y="249001"/>
                    <a:pt x="0" y="209950"/>
                  </a:cubicBezTo>
                  <a:lnTo>
                    <a:pt x="0" y="70708"/>
                  </a:lnTo>
                  <a:cubicBezTo>
                    <a:pt x="0" y="31657"/>
                    <a:pt x="31657" y="0"/>
                    <a:pt x="70708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n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470708" cy="375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2079" y="796834"/>
            <a:ext cx="9009446" cy="95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8"/>
              </a:lnSpc>
            </a:pPr>
            <a:r>
              <a:rPr lang="en-US" sz="6671">
                <a:solidFill>
                  <a:srgbClr val="0B3C5D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⚠️ Difficulties We Faced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079" y="2247576"/>
            <a:ext cx="8324850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 u="sng" dirty="0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Data Handling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Converting city names into coordinates via Geocoding before fetching forecasts.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Managing time zones and date formats consistently across different cities.</a:t>
            </a:r>
          </a:p>
          <a:p>
            <a:pPr marL="0" lvl="0" indent="0" algn="l">
              <a:lnSpc>
                <a:spcPts val="3079"/>
              </a:lnSpc>
            </a:pPr>
            <a:endParaRPr lang="en-US" sz="2199" dirty="0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079" y="4352511"/>
            <a:ext cx="8324850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u="sng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Git hub Collabration: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  Merge Conflicts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When two people edited the same file, GitHub flagged conflicts that had to be resolved manually.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  Branch Management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Sometimes teammates forgot to create a new branch and pushed directly to main, causing instability.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  Sync/Update Local Repo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B3C5D"/>
                </a:solidFill>
                <a:latin typeface="DM Sans"/>
                <a:ea typeface="DM Sans"/>
                <a:cs typeface="DM Sans"/>
                <a:sym typeface="DM Sans"/>
              </a:rPr>
              <a:t>Team members pull the latest changes to stay up-to-date.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0B3C5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595</Words>
  <Application>Microsoft Macintosh PowerPoint</Application>
  <PresentationFormat>Custom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DM Sans Bold</vt:lpstr>
      <vt:lpstr>Georgia Pro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Real-Time Weather Dashboard</dc:title>
  <dc:description>Presentation - Real-Time Weather Dashboard</dc:description>
  <cp:lastModifiedBy>Acar, Cinar (Stud SRH-University)</cp:lastModifiedBy>
  <cp:revision>2</cp:revision>
  <dcterms:created xsi:type="dcterms:W3CDTF">2006-08-16T00:00:00Z</dcterms:created>
  <dcterms:modified xsi:type="dcterms:W3CDTF">2025-12-03T09:39:10Z</dcterms:modified>
  <dc:identifier>DAG6ZzQb7F4</dc:identifier>
</cp:coreProperties>
</file>